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Comfortaa"/>
      <p:regular r:id="rId15"/>
    </p:embeddedFont>
    <p:embeddedFont>
      <p:font typeface="Comfortaa"/>
      <p:regular r:id="rId16"/>
    </p:embeddedFont>
    <p:embeddedFont>
      <p:font typeface="Raleway Medium"/>
      <p:regular r:id="rId17"/>
    </p:embeddedFont>
    <p:embeddedFont>
      <p:font typeface="Raleway Medium"/>
      <p:regular r:id="rId18"/>
    </p:embeddedFont>
    <p:embeddedFont>
      <p:font typeface="Raleway Medium"/>
      <p:regular r:id="rId19"/>
    </p:embeddedFont>
    <p:embeddedFont>
      <p:font typeface="Raleway Medium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076801"/>
            <a:ext cx="7415927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UNIDAD 1: Arquitecturas Tecnológicas e Inteligencia Artificial: Introducción</a:t>
            </a:r>
            <a:endParaRPr lang="en-US" sz="4300" dirty="0"/>
          </a:p>
        </p:txBody>
      </p:sp>
      <p:sp>
        <p:nvSpPr>
          <p:cNvPr id="4" name="Text 1"/>
          <p:cNvSpPr/>
          <p:nvPr/>
        </p:nvSpPr>
        <p:spPr>
          <a:xfrm>
            <a:off x="864037" y="4190286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En la era digital, las arquitecturas tecnológicas son la base de los sistemas que soportan la operación de las empresas.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4037" y="5258038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Comprenderlas permite a los ingenieros industriales aprovechar la tecnología para mejorar la eficiencia y la toma de decisiones estratégicas.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864037" y="6739295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57" y="6746915"/>
            <a:ext cx="379690" cy="3796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82316" y="6720840"/>
            <a:ext cx="3310771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400" b="1" dirty="0">
                <a:solidFill>
                  <a:srgbClr val="D7D4CC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por wanumen vasquez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387435"/>
            <a:ext cx="129023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Arquitectura Monolítica: Fundamentos y Características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25278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Una sola unidad de código, simple en desarrollo inicial y despliegue.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3925491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Sin embargo, la escalabilidad es limitada, las actualizaciones complejas y el riesgo de fallos en todo el sistema es alto.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524006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Ventajas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864037" y="5829776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Simplicidad en el desarrollo inicial y despliegue.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524006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Desventajas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623929" y="5829776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Escalabilidad limitada, actualizaciones complejas y riesgo de fallos en todo el sistema.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9710" y="787956"/>
            <a:ext cx="7617381" cy="1817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Arquitectura de Microservicios: Flexibilidad y Escalabilidad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6249710" y="2932390"/>
            <a:ext cx="7617381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Aplicaciones como conjunto de servicios pequeños e independientes.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249710" y="3526631"/>
            <a:ext cx="7617381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Escalabilidad independiente de cada servicio, mayor resiliencia y despliegues más rápidos.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249710" y="4715113"/>
            <a:ext cx="490657" cy="490657"/>
          </a:xfrm>
          <a:prstGeom prst="roundRect">
            <a:avLst>
              <a:gd name="adj" fmla="val 66674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6349603" y="4778692"/>
            <a:ext cx="290751" cy="36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6958370" y="4715113"/>
            <a:ext cx="2423160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Ventajas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958370" y="5148739"/>
            <a:ext cx="6908721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Escalabilidad independiente de cada servicio, mayor resiliencia y despliegues más rápidos.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49710" y="6309955"/>
            <a:ext cx="490657" cy="490657"/>
          </a:xfrm>
          <a:prstGeom prst="roundRect">
            <a:avLst>
              <a:gd name="adj" fmla="val 66674"/>
            </a:avLst>
          </a:prstGeom>
          <a:solidFill>
            <a:srgbClr val="46464A"/>
          </a:solidFill>
          <a:ln/>
        </p:spPr>
      </p:sp>
      <p:sp>
        <p:nvSpPr>
          <p:cNvPr id="11" name="Text 8"/>
          <p:cNvSpPr/>
          <p:nvPr/>
        </p:nvSpPr>
        <p:spPr>
          <a:xfrm>
            <a:off x="6349603" y="6373535"/>
            <a:ext cx="290751" cy="36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</a:t>
            </a:r>
            <a:endParaRPr lang="en-US" sz="2250" dirty="0"/>
          </a:p>
        </p:txBody>
      </p:sp>
      <p:sp>
        <p:nvSpPr>
          <p:cNvPr id="12" name="Text 9"/>
          <p:cNvSpPr/>
          <p:nvPr/>
        </p:nvSpPr>
        <p:spPr>
          <a:xfrm>
            <a:off x="6958370" y="6309955"/>
            <a:ext cx="2423160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Desventajas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958370" y="6743581"/>
            <a:ext cx="6908721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Complejidad en la gestión, necesidad de orquestación y mayor latencia potencial.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296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4262" y="3330059"/>
            <a:ext cx="13101876" cy="121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Arquitectura Orientada a Servicios (SOA): Interoperabilidad e Integración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764262" y="4870847"/>
            <a:ext cx="13101876" cy="349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Servicios reutilizables que se comunican a través de una red.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64262" y="5465802"/>
            <a:ext cx="13101876" cy="349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Interoperabilidad entre sistemas heterogéneos, reutilización de servicios y flexibilidad.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64262" y="6060758"/>
            <a:ext cx="6441757" cy="1569601"/>
          </a:xfrm>
          <a:prstGeom prst="roundRect">
            <a:avLst>
              <a:gd name="adj" fmla="val 20869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982623" y="6279118"/>
            <a:ext cx="242637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Ventajas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82623" y="6713339"/>
            <a:ext cx="6005036" cy="698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Interoperabilidad entre sistemas heterogéneos, reutilización de servicios y flexibilidad.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424380" y="6060758"/>
            <a:ext cx="6441757" cy="1569601"/>
          </a:xfrm>
          <a:prstGeom prst="roundRect">
            <a:avLst>
              <a:gd name="adj" fmla="val 20869"/>
            </a:avLst>
          </a:prstGeom>
          <a:solidFill>
            <a:srgbClr val="46464A"/>
          </a:solidFill>
          <a:ln/>
        </p:spPr>
      </p:sp>
      <p:sp>
        <p:nvSpPr>
          <p:cNvPr id="10" name="Text 7"/>
          <p:cNvSpPr/>
          <p:nvPr/>
        </p:nvSpPr>
        <p:spPr>
          <a:xfrm>
            <a:off x="7642741" y="6279118"/>
            <a:ext cx="242637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Desventajas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7642741" y="6713339"/>
            <a:ext cx="6005036" cy="698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Complejidad en el diseño y la gestión, posible cuello de botella en el bus de servicios.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2954" y="644962"/>
            <a:ext cx="7598092" cy="1840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Relación entre Arquitecturas Tecnológicas e Inteligencia Artificial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772954" y="2816423"/>
            <a:ext cx="7598092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Cada arquitectura facilita o dificulta la implementación de soluciones de IA.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72954" y="3771543"/>
            <a:ext cx="7598092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Microservicios son ideales para IA, permitiendo el despliegue de modelos como servicios independientes.</a:t>
            </a:r>
            <a:endParaRPr lang="en-US" sz="17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54" y="4726662"/>
            <a:ext cx="516969" cy="5169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2954" y="5464373"/>
            <a:ext cx="2311837" cy="141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Dificultad para integrar IA debido a la rigidez y el acoplamiento.</a:t>
            </a:r>
            <a:endParaRPr lang="en-US" sz="17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022" y="4726662"/>
            <a:ext cx="516969" cy="51696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416022" y="5464373"/>
            <a:ext cx="2311837" cy="212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Ideal para IA, permitiendo el despliegue de modelos como servicios independientes.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091" y="4726662"/>
            <a:ext cx="516969" cy="51696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59091" y="5464373"/>
            <a:ext cx="2311956" cy="141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Facilita la integración de IA en servicios existentes para automatizar tareas.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0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7345" y="524351"/>
            <a:ext cx="7809309" cy="1059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Casos de Estudio: IA en Diferentes Arquitecturas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67345" y="1869519"/>
            <a:ext cx="7809309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Ejemplos de cómo la IA se integra en diferentes arquitecturas tecnológicas.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345" y="2389108"/>
            <a:ext cx="7809309" cy="610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Microservicios: Plataforma de recomendación de productos con IA, escalable y adaptable.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881777" y="3213854"/>
            <a:ext cx="22860" cy="4492823"/>
          </a:xfrm>
          <a:prstGeom prst="roundRect">
            <a:avLst>
              <a:gd name="adj" fmla="val 1251180"/>
            </a:avLst>
          </a:prstGeom>
          <a:solidFill>
            <a:srgbClr val="5F5F63"/>
          </a:solidFill>
          <a:ln/>
        </p:spPr>
      </p:sp>
      <p:sp>
        <p:nvSpPr>
          <p:cNvPr id="7" name="Shape 4"/>
          <p:cNvSpPr/>
          <p:nvPr/>
        </p:nvSpPr>
        <p:spPr>
          <a:xfrm>
            <a:off x="1073408" y="3631287"/>
            <a:ext cx="571976" cy="22860"/>
          </a:xfrm>
          <a:prstGeom prst="roundRect">
            <a:avLst>
              <a:gd name="adj" fmla="val 1251180"/>
            </a:avLst>
          </a:prstGeom>
          <a:solidFill>
            <a:srgbClr val="5F5F63"/>
          </a:solidFill>
          <a:ln/>
        </p:spPr>
      </p:sp>
      <p:sp>
        <p:nvSpPr>
          <p:cNvPr id="8" name="Shape 5"/>
          <p:cNvSpPr/>
          <p:nvPr/>
        </p:nvSpPr>
        <p:spPr>
          <a:xfrm>
            <a:off x="667286" y="3428286"/>
            <a:ext cx="428982" cy="428982"/>
          </a:xfrm>
          <a:prstGeom prst="roundRect">
            <a:avLst>
              <a:gd name="adj" fmla="val 66674"/>
            </a:avLst>
          </a:prstGeom>
          <a:solidFill>
            <a:srgbClr val="46464A"/>
          </a:solidFill>
          <a:ln/>
        </p:spPr>
      </p:sp>
      <p:sp>
        <p:nvSpPr>
          <p:cNvPr id="9" name="Text 6"/>
          <p:cNvSpPr/>
          <p:nvPr/>
        </p:nvSpPr>
        <p:spPr>
          <a:xfrm>
            <a:off x="754618" y="3483828"/>
            <a:ext cx="254198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835229" y="3404473"/>
            <a:ext cx="2118598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Monolito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1835229" y="3783449"/>
            <a:ext cx="6641425" cy="610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Integración de un chatbot básico en un sistema de atención al cliente existente.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1073408" y="5192435"/>
            <a:ext cx="571976" cy="22860"/>
          </a:xfrm>
          <a:prstGeom prst="roundRect">
            <a:avLst>
              <a:gd name="adj" fmla="val 1251180"/>
            </a:avLst>
          </a:prstGeom>
          <a:solidFill>
            <a:srgbClr val="5F5F63"/>
          </a:solidFill>
          <a:ln/>
        </p:spPr>
      </p:sp>
      <p:sp>
        <p:nvSpPr>
          <p:cNvPr id="13" name="Shape 10"/>
          <p:cNvSpPr/>
          <p:nvPr/>
        </p:nvSpPr>
        <p:spPr>
          <a:xfrm>
            <a:off x="667286" y="4989433"/>
            <a:ext cx="428982" cy="428982"/>
          </a:xfrm>
          <a:prstGeom prst="roundRect">
            <a:avLst>
              <a:gd name="adj" fmla="val 66674"/>
            </a:avLst>
          </a:prstGeom>
          <a:solidFill>
            <a:srgbClr val="46464A"/>
          </a:solidFill>
          <a:ln/>
        </p:spPr>
      </p:sp>
      <p:sp>
        <p:nvSpPr>
          <p:cNvPr id="14" name="Text 11"/>
          <p:cNvSpPr/>
          <p:nvPr/>
        </p:nvSpPr>
        <p:spPr>
          <a:xfrm>
            <a:off x="754618" y="5044976"/>
            <a:ext cx="254198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835229" y="4965621"/>
            <a:ext cx="2118598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Microservicios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1835229" y="5344597"/>
            <a:ext cx="6641425" cy="610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Plataforma de recomendación de productos con IA, escalable y adaptable.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1073408" y="6753582"/>
            <a:ext cx="571976" cy="22860"/>
          </a:xfrm>
          <a:prstGeom prst="roundRect">
            <a:avLst>
              <a:gd name="adj" fmla="val 1251180"/>
            </a:avLst>
          </a:prstGeom>
          <a:solidFill>
            <a:srgbClr val="5F5F63"/>
          </a:solidFill>
          <a:ln/>
        </p:spPr>
      </p:sp>
      <p:sp>
        <p:nvSpPr>
          <p:cNvPr id="18" name="Shape 15"/>
          <p:cNvSpPr/>
          <p:nvPr/>
        </p:nvSpPr>
        <p:spPr>
          <a:xfrm>
            <a:off x="667286" y="6550581"/>
            <a:ext cx="428982" cy="428982"/>
          </a:xfrm>
          <a:prstGeom prst="roundRect">
            <a:avLst>
              <a:gd name="adj" fmla="val 66674"/>
            </a:avLst>
          </a:prstGeom>
          <a:solidFill>
            <a:srgbClr val="46464A"/>
          </a:solidFill>
          <a:ln/>
        </p:spPr>
      </p:sp>
      <p:sp>
        <p:nvSpPr>
          <p:cNvPr id="19" name="Text 16"/>
          <p:cNvSpPr/>
          <p:nvPr/>
        </p:nvSpPr>
        <p:spPr>
          <a:xfrm>
            <a:off x="754618" y="6606123"/>
            <a:ext cx="254198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835229" y="6526768"/>
            <a:ext cx="2118598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SOA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1835229" y="6905744"/>
            <a:ext cx="6641425" cy="610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Automatización de la gestión de reclamaciones en una aseguradora mediante IA.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3646" y="703302"/>
            <a:ext cx="12558355" cy="471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Consideraciones para la Selección de Arquitectura Tecnológica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593646" y="1513642"/>
            <a:ext cx="134431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Factores clave: escalabilidad, flexibilidad, coste, seguridad, y la necesidad de integrar IA.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3646" y="1975842"/>
            <a:ext cx="134431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Evaluación de las necesidades de la empresa y los objetivos a largo plazo.</a:t>
            </a:r>
            <a:endParaRPr lang="en-US" sz="13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646" y="2438043"/>
            <a:ext cx="848082" cy="10176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6045" y="2607588"/>
            <a:ext cx="1884640" cy="235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Escalabilidad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696045" y="2944773"/>
            <a:ext cx="123407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¿Qué capacidad de crecimiento se necesita?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46" y="3455670"/>
            <a:ext cx="848082" cy="10176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96045" y="3625215"/>
            <a:ext cx="1884640" cy="235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Flexibilidad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1696045" y="3962400"/>
            <a:ext cx="123407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¿Se necesita adaptar la solución a futuros cambios?</a:t>
            </a:r>
            <a:endParaRPr lang="en-US" sz="13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46" y="4473297"/>
            <a:ext cx="848082" cy="10176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96045" y="4642842"/>
            <a:ext cx="1884640" cy="235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Coste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696045" y="4980027"/>
            <a:ext cx="123407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¿Cuál es el presupuesto para desarrollo y mantenimiento?</a:t>
            </a:r>
            <a:endParaRPr lang="en-US" sz="13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46" y="5490924"/>
            <a:ext cx="848082" cy="101762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696045" y="5660469"/>
            <a:ext cx="1884640" cy="235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Seguridad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1696045" y="5997654"/>
            <a:ext cx="123407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¿Qué medidas de seguridad son necesarias?</a:t>
            </a:r>
            <a:endParaRPr lang="en-US" sz="13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46" y="6508552"/>
            <a:ext cx="848082" cy="101762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696045" y="6678097"/>
            <a:ext cx="1884640" cy="235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Integración con IA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1696045" y="7015282"/>
            <a:ext cx="12340709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¿Se planea utilizar IA en la solución?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095256"/>
            <a:ext cx="7415927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Conclusiones: Arquitecturas Tecnológicas y el Futuro de la IA</a:t>
            </a:r>
            <a:endParaRPr lang="en-US" sz="4300" dirty="0"/>
          </a:p>
        </p:txBody>
      </p:sp>
      <p:sp>
        <p:nvSpPr>
          <p:cNvPr id="4" name="Text 1"/>
          <p:cNvSpPr/>
          <p:nvPr/>
        </p:nvSpPr>
        <p:spPr>
          <a:xfrm>
            <a:off x="6350437" y="4208740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elección de la arquitectura tecnológica es crucial para el éxito de la implementación de IA.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50437" y="5276493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Microservicios y SOA ofrecen mayor flexibilidad y escalabilidad para soluciones de IA avanzadas.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350437" y="6344245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comprensión de estas arquitecturas es esencial para los ingenieros industriales en la era digital.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2025-03-05T23:35:09Z</dcterms:created>
  <dcterms:modified xsi:type="dcterms:W3CDTF">2025-03-05T23:35:09Z</dcterms:modified>
</cp:coreProperties>
</file>