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4630400" cy="8229600"/>
  <p:notesSz cx="8229600" cy="14630400"/>
  <p:embeddedFontLst>
    <p:embeddedFont>
      <p:font typeface="Playfair Display"/>
      <p:regular r:id="rId15"/>
    </p:embeddedFont>
    <p:embeddedFont>
      <p:font typeface="Playfair Display"/>
      <p:regular r:id="rId16"/>
    </p:embeddedFont>
    <p:embeddedFont>
      <p:font typeface="Playfair Display"/>
      <p:regular r:id="rId17"/>
    </p:embeddedFont>
    <p:embeddedFont>
      <p:font typeface="Playfair Display"/>
      <p:regular r:id="rId18"/>
    </p:embeddedFont>
    <p:embeddedFont>
      <p:font typeface="Open Sans"/>
      <p:regular r:id="rId19"/>
    </p:embeddedFont>
    <p:embeddedFont>
      <p:font typeface="Open Sans"/>
      <p:regular r:id="rId20"/>
    </p:embeddedFont>
    <p:embeddedFont>
      <p:font typeface="Open Sans"/>
      <p:regular r:id="rId21"/>
    </p:embeddedFont>
    <p:embeddedFont>
      <p:font typeface="Open Sans"/>
      <p:regular r:id="rId22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Relationship Id="rId20" Type="http://schemas.openxmlformats.org/officeDocument/2006/relationships/font" Target="fonts/font6.fntdata"/><Relationship Id="rId21" Type="http://schemas.openxmlformats.org/officeDocument/2006/relationships/font" Target="fonts/font7.fntdata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7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8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475303"/>
            <a:ext cx="7556421" cy="2835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01014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UNIDAD 2: Arquitectura de Software y Automatización Industrial con Inteligencia Artificial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650581"/>
            <a:ext cx="75564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En la industria moderna, la automatización de procesos es clave para mejorar la eficiencia, reducir costos y minimizar errores. La arquitectura de software define cómo se estructuran los sistemas tecnológicos que permiten esta automatización.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793790" y="6374249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410" y="6381869"/>
            <a:ext cx="347663" cy="34766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270040" y="6357342"/>
            <a:ext cx="3193256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3939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por wanumen vasquez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306003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01014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¿Por Qué la Arquitectura de Software es Clave en la Automatización?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4267795"/>
            <a:ext cx="624470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 arquitectura de software define la estructura y organización de un sistema automatizado. Es como el plano de un edificio, definiendo las diferentes partes y cómo interactúan.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599521" y="4267795"/>
            <a:ext cx="624470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Una arquitectura bien definida permite sistemas más escalables, fáciles de mantener y seguros. Esto es fundamental para la automatización, que necesita ser flexible y adaptable.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1403" y="924758"/>
            <a:ext cx="7641193" cy="13418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250"/>
              </a:lnSpc>
              <a:buNone/>
            </a:pPr>
            <a:r>
              <a:rPr lang="en-US" sz="4200" b="1" dirty="0">
                <a:solidFill>
                  <a:srgbClr val="101014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Modelos de Arquitectura de Software para Automatización</a:t>
            </a:r>
            <a:endParaRPr lang="en-US" sz="4200" dirty="0"/>
          </a:p>
        </p:txBody>
      </p:sp>
      <p:sp>
        <p:nvSpPr>
          <p:cNvPr id="4" name="Shape 1"/>
          <p:cNvSpPr/>
          <p:nvPr/>
        </p:nvSpPr>
        <p:spPr>
          <a:xfrm>
            <a:off x="751403" y="2829997"/>
            <a:ext cx="483037" cy="483037"/>
          </a:xfrm>
          <a:prstGeom prst="roundRect">
            <a:avLst>
              <a:gd name="adj" fmla="val 6667"/>
            </a:avLst>
          </a:prstGeom>
          <a:solidFill>
            <a:srgbClr val="E0E0EC"/>
          </a:solidFill>
          <a:ln/>
        </p:spPr>
      </p:sp>
      <p:sp>
        <p:nvSpPr>
          <p:cNvPr id="5" name="Text 2"/>
          <p:cNvSpPr/>
          <p:nvPr/>
        </p:nvSpPr>
        <p:spPr>
          <a:xfrm>
            <a:off x="831890" y="2870180"/>
            <a:ext cx="321945" cy="402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1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1449110" y="2829997"/>
            <a:ext cx="2683669" cy="3353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Monolítica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1449110" y="3294102"/>
            <a:ext cx="3015615" cy="2060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6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Se utiliza en sistemas SCADA tradicionales. Todos los componentes son un bloque único. Es más fácil de desarrollar pero menos flexible.</a:t>
            </a:r>
            <a:endParaRPr lang="en-US" sz="1650" dirty="0"/>
          </a:p>
        </p:txBody>
      </p:sp>
      <p:sp>
        <p:nvSpPr>
          <p:cNvPr id="8" name="Shape 5"/>
          <p:cNvSpPr/>
          <p:nvPr/>
        </p:nvSpPr>
        <p:spPr>
          <a:xfrm>
            <a:off x="4679394" y="2829997"/>
            <a:ext cx="483037" cy="483037"/>
          </a:xfrm>
          <a:prstGeom prst="roundRect">
            <a:avLst>
              <a:gd name="adj" fmla="val 6667"/>
            </a:avLst>
          </a:prstGeom>
          <a:solidFill>
            <a:srgbClr val="E0E0EC"/>
          </a:solidFill>
          <a:ln/>
        </p:spPr>
      </p:sp>
      <p:sp>
        <p:nvSpPr>
          <p:cNvPr id="9" name="Text 6"/>
          <p:cNvSpPr/>
          <p:nvPr/>
        </p:nvSpPr>
        <p:spPr>
          <a:xfrm>
            <a:off x="4759881" y="2870180"/>
            <a:ext cx="321945" cy="402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2</a:t>
            </a:r>
            <a:endParaRPr lang="en-US" sz="2500" dirty="0"/>
          </a:p>
        </p:txBody>
      </p:sp>
      <p:sp>
        <p:nvSpPr>
          <p:cNvPr id="10" name="Text 7"/>
          <p:cNvSpPr/>
          <p:nvPr/>
        </p:nvSpPr>
        <p:spPr>
          <a:xfrm>
            <a:off x="5377101" y="2829997"/>
            <a:ext cx="2683669" cy="3353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Microservicios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5377101" y="3294102"/>
            <a:ext cx="3015615" cy="2060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6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Se divide el sistema en unidades independientes que se comunican entre sí. Ofrece flexibilidad y escalabilidad, ideal para sistemas complejos.</a:t>
            </a:r>
            <a:endParaRPr lang="en-US" sz="1650" dirty="0"/>
          </a:p>
        </p:txBody>
      </p:sp>
      <p:sp>
        <p:nvSpPr>
          <p:cNvPr id="12" name="Shape 9"/>
          <p:cNvSpPr/>
          <p:nvPr/>
        </p:nvSpPr>
        <p:spPr>
          <a:xfrm>
            <a:off x="751403" y="5810488"/>
            <a:ext cx="483037" cy="483037"/>
          </a:xfrm>
          <a:prstGeom prst="roundRect">
            <a:avLst>
              <a:gd name="adj" fmla="val 6667"/>
            </a:avLst>
          </a:prstGeom>
          <a:solidFill>
            <a:srgbClr val="E0E0EC"/>
          </a:solidFill>
          <a:ln/>
        </p:spPr>
      </p:sp>
      <p:sp>
        <p:nvSpPr>
          <p:cNvPr id="13" name="Text 10"/>
          <p:cNvSpPr/>
          <p:nvPr/>
        </p:nvSpPr>
        <p:spPr>
          <a:xfrm>
            <a:off x="831890" y="5850672"/>
            <a:ext cx="321945" cy="402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3</a:t>
            </a:r>
            <a:endParaRPr lang="en-US" sz="2500" dirty="0"/>
          </a:p>
        </p:txBody>
      </p:sp>
      <p:sp>
        <p:nvSpPr>
          <p:cNvPr id="14" name="Text 11"/>
          <p:cNvSpPr/>
          <p:nvPr/>
        </p:nvSpPr>
        <p:spPr>
          <a:xfrm>
            <a:off x="1449110" y="5810488"/>
            <a:ext cx="3417213" cy="3353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Orientada a Servicios (SOA)</a:t>
            </a:r>
            <a:endParaRPr lang="en-US" sz="2100" dirty="0"/>
          </a:p>
        </p:txBody>
      </p:sp>
      <p:sp>
        <p:nvSpPr>
          <p:cNvPr id="15" name="Text 12"/>
          <p:cNvSpPr/>
          <p:nvPr/>
        </p:nvSpPr>
        <p:spPr>
          <a:xfrm>
            <a:off x="1449110" y="6274594"/>
            <a:ext cx="6943487" cy="10301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6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Permite la comunicación entre diferentes sistemas y aplicaciones a través de servicios web. Ofrece integración y reutilización de componentes.</a:t>
            </a:r>
            <a:endParaRPr lang="en-US" sz="1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931789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01014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Inteligencia Artificial en la Automatización Industrial</a:t>
            </a:r>
            <a:endParaRPr lang="en-US" sz="44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190" y="3689509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80190" y="4483298"/>
            <a:ext cx="3608070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 IA puede analizar datos para predecir problemas de mantenimiento, mejorar la toma de decisiones y optimizar procesos.</a:t>
            </a:r>
            <a:endParaRPr lang="en-US" sz="175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8421" y="3689509"/>
            <a:ext cx="566976" cy="56697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10228421" y="4483298"/>
            <a:ext cx="3608189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Sistemas de visión artificial, análisis de imágenes y aprendizaje automático mejoran el control de calidad automatizado.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217295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01014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Integración de IA en la Arquitectura de Software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1048941" y="2975015"/>
            <a:ext cx="30480" cy="4037290"/>
          </a:xfrm>
          <a:prstGeom prst="roundRect">
            <a:avLst>
              <a:gd name="adj" fmla="val 111628"/>
            </a:avLst>
          </a:prstGeom>
          <a:solidFill>
            <a:srgbClr val="C6C6D2"/>
          </a:solidFill>
          <a:ln/>
        </p:spPr>
      </p:sp>
      <p:sp>
        <p:nvSpPr>
          <p:cNvPr id="5" name="Shape 2"/>
          <p:cNvSpPr/>
          <p:nvPr/>
        </p:nvSpPr>
        <p:spPr>
          <a:xfrm>
            <a:off x="1273612" y="3470077"/>
            <a:ext cx="680442" cy="30480"/>
          </a:xfrm>
          <a:prstGeom prst="roundRect">
            <a:avLst>
              <a:gd name="adj" fmla="val 111628"/>
            </a:avLst>
          </a:prstGeom>
          <a:solidFill>
            <a:srgbClr val="C6C6D2"/>
          </a:solidFill>
          <a:ln/>
        </p:spPr>
      </p:sp>
      <p:sp>
        <p:nvSpPr>
          <p:cNvPr id="6" name="Shape 3"/>
          <p:cNvSpPr/>
          <p:nvPr/>
        </p:nvSpPr>
        <p:spPr>
          <a:xfrm>
            <a:off x="793790" y="3230166"/>
            <a:ext cx="510302" cy="510302"/>
          </a:xfrm>
          <a:prstGeom prst="roundRect">
            <a:avLst>
              <a:gd name="adj" fmla="val 6667"/>
            </a:avLst>
          </a:prstGeom>
          <a:solidFill>
            <a:srgbClr val="E0E0EC"/>
          </a:solidFill>
          <a:ln/>
        </p:spPr>
      </p:sp>
      <p:sp>
        <p:nvSpPr>
          <p:cNvPr id="7" name="Text 4"/>
          <p:cNvSpPr/>
          <p:nvPr/>
        </p:nvSpPr>
        <p:spPr>
          <a:xfrm>
            <a:off x="878860" y="3272671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5"/>
          <p:cNvSpPr/>
          <p:nvPr/>
        </p:nvSpPr>
        <p:spPr>
          <a:xfrm>
            <a:off x="2183011" y="3201829"/>
            <a:ext cx="616719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Los sensores recopilan datos del proceso, las plataformas de datos almacenan y procesan la información, y los algoritmos de aprendizaje automático analizan los datos para tomar decisiones.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1273612" y="5602129"/>
            <a:ext cx="680442" cy="30480"/>
          </a:xfrm>
          <a:prstGeom prst="roundRect">
            <a:avLst>
              <a:gd name="adj" fmla="val 111628"/>
            </a:avLst>
          </a:prstGeom>
          <a:solidFill>
            <a:srgbClr val="C6C6D2"/>
          </a:solidFill>
          <a:ln/>
        </p:spPr>
      </p:sp>
      <p:sp>
        <p:nvSpPr>
          <p:cNvPr id="10" name="Shape 7"/>
          <p:cNvSpPr/>
          <p:nvPr/>
        </p:nvSpPr>
        <p:spPr>
          <a:xfrm>
            <a:off x="793790" y="5362218"/>
            <a:ext cx="510302" cy="510302"/>
          </a:xfrm>
          <a:prstGeom prst="roundRect">
            <a:avLst>
              <a:gd name="adj" fmla="val 6667"/>
            </a:avLst>
          </a:prstGeom>
          <a:solidFill>
            <a:srgbClr val="E0E0EC"/>
          </a:solidFill>
          <a:ln/>
        </p:spPr>
      </p:sp>
      <p:sp>
        <p:nvSpPr>
          <p:cNvPr id="11" name="Text 8"/>
          <p:cNvSpPr/>
          <p:nvPr/>
        </p:nvSpPr>
        <p:spPr>
          <a:xfrm>
            <a:off x="878860" y="5404723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2</a:t>
            </a:r>
            <a:endParaRPr lang="en-US" sz="2650" dirty="0"/>
          </a:p>
        </p:txBody>
      </p:sp>
      <p:sp>
        <p:nvSpPr>
          <p:cNvPr id="12" name="Text 9"/>
          <p:cNvSpPr/>
          <p:nvPr/>
        </p:nvSpPr>
        <p:spPr>
          <a:xfrm>
            <a:off x="2183011" y="5333881"/>
            <a:ext cx="616719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 seguridad y privacidad son vitales al utilizar IA en sistemas críticos. Es necesario implementar medidas de seguridad robustas para proteger los datos y prevenir ataques cibernéticos.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339215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01014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Casos de Estudio: Automatización con IA y Arquitectura de Software</a:t>
            </a:r>
            <a:endParaRPr lang="en-US" sz="44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90" y="3805714"/>
            <a:ext cx="1134070" cy="154233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268022" y="4032528"/>
            <a:ext cx="608218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Optimización de una línea de ensamblaje utilizando IA y microservicios para mejorar la eficiencia y reducir los tiempos de inactividad.</a:t>
            </a:r>
            <a:endParaRPr lang="en-US" sz="175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5348049"/>
            <a:ext cx="1134070" cy="154233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2268022" y="5574863"/>
            <a:ext cx="608218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Mantenimiento predictivo en una planta de energía con SOA para detectar anomalías y prevenir fallas, reduciendo los costos de reparación.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735330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01014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Desafíos y Consideraciones al Implementar Arquitecturas Inteligentes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201829"/>
            <a:ext cx="3664863" cy="2395657"/>
          </a:xfrm>
          <a:prstGeom prst="roundRect">
            <a:avLst>
              <a:gd name="adj" fmla="val 1420"/>
            </a:avLst>
          </a:prstGeom>
          <a:solidFill>
            <a:srgbClr val="E0E0EC"/>
          </a:solidFill>
          <a:ln/>
        </p:spPr>
      </p:sp>
      <p:sp>
        <p:nvSpPr>
          <p:cNvPr id="5" name="Text 2"/>
          <p:cNvSpPr/>
          <p:nvPr/>
        </p:nvSpPr>
        <p:spPr>
          <a:xfrm>
            <a:off x="1020604" y="34286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Costos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0604" y="3919061"/>
            <a:ext cx="321123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Invertir en tecnología, capacitación y mantenimiento del personal especializado en IA y arquitectura de software.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467" y="3201829"/>
            <a:ext cx="3664863" cy="2395657"/>
          </a:xfrm>
          <a:prstGeom prst="roundRect">
            <a:avLst>
              <a:gd name="adj" fmla="val 1420"/>
            </a:avLst>
          </a:prstGeom>
          <a:solidFill>
            <a:srgbClr val="E0E0EC"/>
          </a:solidFill>
          <a:ln/>
        </p:spPr>
      </p:sp>
      <p:sp>
        <p:nvSpPr>
          <p:cNvPr id="8" name="Text 5"/>
          <p:cNvSpPr/>
          <p:nvPr/>
        </p:nvSpPr>
        <p:spPr>
          <a:xfrm>
            <a:off x="4912281" y="34286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Escalabilidad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12281" y="3919061"/>
            <a:ext cx="321123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Asegurar que el sistema pueda manejar el crecimiento y la expansión de la automatización a largo plazo.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5824299"/>
            <a:ext cx="7556421" cy="1669852"/>
          </a:xfrm>
          <a:prstGeom prst="roundRect">
            <a:avLst>
              <a:gd name="adj" fmla="val 2038"/>
            </a:avLst>
          </a:prstGeom>
          <a:solidFill>
            <a:srgbClr val="E0E0EC"/>
          </a:solidFill>
          <a:ln/>
        </p:spPr>
      </p:sp>
      <p:sp>
        <p:nvSpPr>
          <p:cNvPr id="11" name="Text 8"/>
          <p:cNvSpPr/>
          <p:nvPr/>
        </p:nvSpPr>
        <p:spPr>
          <a:xfrm>
            <a:off x="1020604" y="60511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Seguridad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20604" y="6541532"/>
            <a:ext cx="710279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Proteger los sistemas automatizados de ciberataques y garantizar la seguridad de los datos y la privacidad.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290655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01014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Conclusiones: El Futuro de la Automatización Industrial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6048375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 arquitectura de software y la IA son herramientas esenciales para la transformación digital de la industria. Permiten crear sistemas inteligentes y eficientes que impulsan la productividad y la competitividad.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2025-03-05T23:38:08Z</dcterms:created>
  <dcterms:modified xsi:type="dcterms:W3CDTF">2025-03-05T23:38:08Z</dcterms:modified>
</cp:coreProperties>
</file>