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Playfair Display"/>
      <p:regular r:id="rId15"/>
    </p:embeddedFont>
    <p:embeddedFont>
      <p:font typeface="Playfair Display"/>
      <p:regular r:id="rId16"/>
    </p:embeddedFont>
    <p:embeddedFont>
      <p:font typeface="Playfair Display"/>
      <p:regular r:id="rId17"/>
    </p:embeddedFont>
    <p:embeddedFont>
      <p:font typeface="Playfair Display"/>
      <p:regular r:id="rId18"/>
    </p:embeddedFont>
    <p:embeddedFont>
      <p:font typeface="Open Sans"/>
      <p:regular r:id="rId19"/>
    </p:embeddedFont>
    <p:embeddedFont>
      <p:font typeface="Open Sans"/>
      <p:regular r:id="rId20"/>
    </p:embeddedFont>
    <p:embeddedFont>
      <p:font typeface="Open Sans"/>
      <p:regular r:id="rId21"/>
    </p:embeddedFont>
    <p:embeddedFont>
      <p:font typeface="Open Sans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Relationship Id="rId21" Type="http://schemas.openxmlformats.org/officeDocument/2006/relationships/font" Target="fonts/font7.fntdata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75303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UNIDAD 3: Arquitectura de Datos e Inteligencia Artificial en la Toma de Decisiones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650581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 el mundo empresarial, la capacidad de tomar decisiones basadas en datos es clave para la competitividad. La arquitectura de datos define cómo se organizan, almacenan y procesan los datos para facilitar el análisis y la generación de insights.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637424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6381869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756440" y="6357342"/>
            <a:ext cx="3193256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3939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por wanumen vasquez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841903"/>
            <a:ext cx="878478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¿Qué es la Arquitectura de Datos?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4094917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Definición formal: Diseño de cómo se recolectan, almacenan, procesan y usan los datos en una organización.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599521" y="4094917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Componentes clave: Modelado de datos, integración de datos, almacenamiento, seguridad, gobernanza y calidad.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57734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El Papel de las Bases de Datos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590211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0E0EC"/>
          </a:solidFill>
          <a:ln/>
        </p:spPr>
      </p:sp>
      <p:sp>
        <p:nvSpPr>
          <p:cNvPr id="5" name="Text 2"/>
          <p:cNvSpPr/>
          <p:nvPr/>
        </p:nvSpPr>
        <p:spPr>
          <a:xfrm>
            <a:off x="6365260" y="3632716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17306" y="3590211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Las bases de datos como cimientos de la arquitectura de datos.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3590211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0E0EC"/>
          </a:solidFill>
          <a:ln/>
        </p:spPr>
      </p:sp>
      <p:sp>
        <p:nvSpPr>
          <p:cNvPr id="8" name="Text 5"/>
          <p:cNvSpPr/>
          <p:nvPr/>
        </p:nvSpPr>
        <p:spPr>
          <a:xfrm>
            <a:off x="10256937" y="3632716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2</a:t>
            </a:r>
            <a:endParaRPr lang="en-US" sz="2650" dirty="0"/>
          </a:p>
        </p:txBody>
      </p:sp>
      <p:sp>
        <p:nvSpPr>
          <p:cNvPr id="9" name="Text 6"/>
          <p:cNvSpPr/>
          <p:nvPr/>
        </p:nvSpPr>
        <p:spPr>
          <a:xfrm>
            <a:off x="10908983" y="3590211"/>
            <a:ext cx="2927747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Tipos de bases de datos: Relacionales (SQL), NoSQL (MongoDB, Cassandra), bases de datos en memoria.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88668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0E0EC"/>
          </a:solidFill>
          <a:ln/>
        </p:spPr>
      </p:sp>
      <p:sp>
        <p:nvSpPr>
          <p:cNvPr id="11" name="Text 8"/>
          <p:cNvSpPr/>
          <p:nvPr/>
        </p:nvSpPr>
        <p:spPr>
          <a:xfrm>
            <a:off x="6365260" y="5929193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3</a:t>
            </a:r>
            <a:endParaRPr lang="en-US" sz="2650" dirty="0"/>
          </a:p>
        </p:txBody>
      </p:sp>
      <p:sp>
        <p:nvSpPr>
          <p:cNvPr id="12" name="Text 9"/>
          <p:cNvSpPr/>
          <p:nvPr/>
        </p:nvSpPr>
        <p:spPr>
          <a:xfrm>
            <a:off x="7017306" y="5886688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Funciones: Almacenamiento, recuperación, modificación y eliminación de datos.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29469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Inteligencia Artificial (IA) y el Análisis de Datos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4052411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3790" y="4846201"/>
            <a:ext cx="36080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 IA como herramienta para extraer valor de los datos.</a:t>
            </a:r>
            <a:endParaRPr lang="en-US" sz="175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2021" y="4052411"/>
            <a:ext cx="566976" cy="56697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4742021" y="4846201"/>
            <a:ext cx="36081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Aplicaciones: Predicción, clasificación, segmentación, detección de anomalías.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2136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Integración de Datos: Uniendo las Piezas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535341" y="3179088"/>
            <a:ext cx="30480" cy="3629025"/>
          </a:xfrm>
          <a:prstGeom prst="roundRect">
            <a:avLst>
              <a:gd name="adj" fmla="val 111628"/>
            </a:avLst>
          </a:prstGeom>
          <a:solidFill>
            <a:srgbClr val="C6C6D2"/>
          </a:solidFill>
          <a:ln/>
        </p:spPr>
      </p:sp>
      <p:sp>
        <p:nvSpPr>
          <p:cNvPr id="5" name="Shape 2"/>
          <p:cNvSpPr/>
          <p:nvPr/>
        </p:nvSpPr>
        <p:spPr>
          <a:xfrm>
            <a:off x="6760012" y="3674150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C6C6D2"/>
          </a:solidFill>
          <a:ln/>
        </p:spPr>
      </p:sp>
      <p:sp>
        <p:nvSpPr>
          <p:cNvPr id="6" name="Shape 3"/>
          <p:cNvSpPr/>
          <p:nvPr/>
        </p:nvSpPr>
        <p:spPr>
          <a:xfrm>
            <a:off x="6280190" y="3434239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0E0EC"/>
          </a:solidFill>
          <a:ln/>
        </p:spPr>
      </p:sp>
      <p:sp>
        <p:nvSpPr>
          <p:cNvPr id="7" name="Text 4"/>
          <p:cNvSpPr/>
          <p:nvPr/>
        </p:nvSpPr>
        <p:spPr>
          <a:xfrm>
            <a:off x="6365260" y="3476744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7669411" y="3405902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 importancia de integrar datos de diferentes fuentes.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6760012" y="4717494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C6C6D2"/>
          </a:solidFill>
          <a:ln/>
        </p:spPr>
      </p:sp>
      <p:sp>
        <p:nvSpPr>
          <p:cNvPr id="10" name="Shape 7"/>
          <p:cNvSpPr/>
          <p:nvPr/>
        </p:nvSpPr>
        <p:spPr>
          <a:xfrm>
            <a:off x="6280190" y="447758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0E0EC"/>
          </a:solidFill>
          <a:ln/>
        </p:spPr>
      </p:sp>
      <p:sp>
        <p:nvSpPr>
          <p:cNvPr id="11" name="Text 8"/>
          <p:cNvSpPr/>
          <p:nvPr/>
        </p:nvSpPr>
        <p:spPr>
          <a:xfrm>
            <a:off x="6365260" y="4520089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2</a:t>
            </a:r>
            <a:endParaRPr lang="en-US" sz="2650" dirty="0"/>
          </a:p>
        </p:txBody>
      </p:sp>
      <p:sp>
        <p:nvSpPr>
          <p:cNvPr id="12" name="Text 9"/>
          <p:cNvSpPr/>
          <p:nvPr/>
        </p:nvSpPr>
        <p:spPr>
          <a:xfrm>
            <a:off x="7669411" y="4449247"/>
            <a:ext cx="61671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Desafíos: Heterogeneidad de datos, silos de información, calidad de los datos.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6760012" y="6123742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C6C6D2"/>
          </a:solidFill>
          <a:ln/>
        </p:spPr>
      </p:sp>
      <p:sp>
        <p:nvSpPr>
          <p:cNvPr id="14" name="Shape 11"/>
          <p:cNvSpPr/>
          <p:nvPr/>
        </p:nvSpPr>
        <p:spPr>
          <a:xfrm>
            <a:off x="6280190" y="5883831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0E0EC"/>
          </a:solidFill>
          <a:ln/>
        </p:spPr>
      </p:sp>
      <p:sp>
        <p:nvSpPr>
          <p:cNvPr id="15" name="Text 12"/>
          <p:cNvSpPr/>
          <p:nvPr/>
        </p:nvSpPr>
        <p:spPr>
          <a:xfrm>
            <a:off x="6365260" y="5926336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3</a:t>
            </a:r>
            <a:endParaRPr lang="en-US" sz="2650" dirty="0"/>
          </a:p>
        </p:txBody>
      </p:sp>
      <p:sp>
        <p:nvSpPr>
          <p:cNvPr id="16" name="Text 13"/>
          <p:cNvSpPr/>
          <p:nvPr/>
        </p:nvSpPr>
        <p:spPr>
          <a:xfrm>
            <a:off x="7669411" y="5855494"/>
            <a:ext cx="61671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Soluciones: ETL (Extract, Transform, Load), virtualización de datos, data lakes.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39874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Gobernanza y Calidad de Datos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156466"/>
            <a:ext cx="3664863" cy="2268141"/>
          </a:xfrm>
          <a:prstGeom prst="roundRect">
            <a:avLst>
              <a:gd name="adj" fmla="val 1500"/>
            </a:avLst>
          </a:prstGeom>
          <a:solidFill>
            <a:srgbClr val="E0E0EC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3383280"/>
            <a:ext cx="3211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 gobernanza de datos como marco para gestionar los datos de forma efectiva.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4685467" y="3156466"/>
            <a:ext cx="3664863" cy="2268141"/>
          </a:xfrm>
          <a:prstGeom prst="roundRect">
            <a:avLst>
              <a:gd name="adj" fmla="val 1500"/>
            </a:avLst>
          </a:prstGeom>
          <a:solidFill>
            <a:srgbClr val="E0E0EC"/>
          </a:solidFill>
          <a:ln/>
        </p:spPr>
      </p:sp>
      <p:sp>
        <p:nvSpPr>
          <p:cNvPr id="7" name="Text 4"/>
          <p:cNvSpPr/>
          <p:nvPr/>
        </p:nvSpPr>
        <p:spPr>
          <a:xfrm>
            <a:off x="4912281" y="3383280"/>
            <a:ext cx="321123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Políticas, roles y responsabilidades para garantizar la calidad, seguridad y cumplimiento normativo.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93790" y="5651421"/>
            <a:ext cx="7556421" cy="1179433"/>
          </a:xfrm>
          <a:prstGeom prst="roundRect">
            <a:avLst>
              <a:gd name="adj" fmla="val 2885"/>
            </a:avLst>
          </a:prstGeom>
          <a:solidFill>
            <a:srgbClr val="E0E0EC"/>
          </a:solidFill>
          <a:ln/>
        </p:spPr>
      </p:sp>
      <p:sp>
        <p:nvSpPr>
          <p:cNvPr id="9" name="Text 6"/>
          <p:cNvSpPr/>
          <p:nvPr/>
        </p:nvSpPr>
        <p:spPr>
          <a:xfrm>
            <a:off x="1020604" y="5878235"/>
            <a:ext cx="71027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Calidad de datos: Exactitud, integridad, consistencia, puntualidad y validez.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1310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Arquitectura de Datos en la Práctica: Casos de Éxito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2770823"/>
            <a:ext cx="1134070" cy="154233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68022" y="2997637"/>
            <a:ext cx="60821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Netflix: Utiliza una arquitectura de datos basada en la nube para personalizar las recomendaciones y optimizar la calidad del streaming.</a:t>
            </a:r>
            <a:endParaRPr lang="en-US" sz="175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313158"/>
            <a:ext cx="1134070" cy="154233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2268022" y="4539972"/>
            <a:ext cx="60821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Amazon: Emplea un data lake para analizar grandes volúmenes de datos de clientes y mejorar la eficiencia de la cadena de suministro.</a:t>
            </a:r>
            <a:endParaRPr lang="en-US" sz="17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5855494"/>
            <a:ext cx="1134070" cy="136088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2268022" y="6082308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Capital One: Utiliza IA y machine learning para detectar fraudes y personalizar ofertas financieras.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14717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Conclusiones y Próximos Pasos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904893"/>
            <a:ext cx="7556421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 arquitectura de datos y la IA son fundamentales para la toma de decisiones basada en datos. Invertir en una arquitectura de datos sólida es una ventaja competitiva. Próximos pasos: Evaluar la arquitectura de datos actual, identificar áreas de mejora, implementar soluciones de gobernanza y calidad de datos, explorar el potencial de la IA.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2025-03-05T23:40:15Z</dcterms:created>
  <dcterms:modified xsi:type="dcterms:W3CDTF">2025-03-05T23:40:15Z</dcterms:modified>
</cp:coreProperties>
</file>