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embeddedFontLst>
    <p:embeddedFont>
      <p:font typeface="Petrona"/>
      <p:regular r:id="rId15"/>
    </p:embeddedFont>
    <p:embeddedFont>
      <p:font typeface="Petrona"/>
      <p:regular r:id="rId16"/>
    </p:embeddedFont>
    <p:embeddedFont>
      <p:font typeface="Petrona"/>
      <p:regular r:id="rId17"/>
    </p:embeddedFont>
    <p:embeddedFont>
      <p:font typeface="Petrona"/>
      <p:regular r:id="rId18"/>
    </p:embeddedFont>
    <p:embeddedFont>
      <p:font typeface="Inter"/>
      <p:regular r:id="rId19"/>
    </p:embeddedFont>
    <p:embeddedFont>
      <p:font typeface="Inter"/>
      <p:regular r:id="rId20"/>
    </p:embeddedFont>
    <p:embeddedFont>
      <p:font typeface="Inter"/>
      <p:regular r:id="rId21"/>
    </p:embeddedFont>
    <p:embeddedFont>
      <p:font typeface="Inter"/>
      <p:regular r:id="rId2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Relationship Id="rId20" Type="http://schemas.openxmlformats.org/officeDocument/2006/relationships/font" Target="fonts/font6.fntdata"/><Relationship Id="rId21" Type="http://schemas.openxmlformats.org/officeDocument/2006/relationships/font" Target="fonts/font7.fntdata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6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8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970717"/>
            <a:ext cx="7556421" cy="3118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6100"/>
              </a:lnSpc>
              <a:buNone/>
            </a:pPr>
            <a:r>
              <a:rPr lang="en-US" sz="4900" b="1" spc="-98" kern="0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Unidad 4: Arquitectura Empresarial e Inteligencia Artificial en la Estrategia Organizacional</a:t>
            </a:r>
            <a:endParaRPr lang="en-US" sz="4900" dirty="0"/>
          </a:p>
        </p:txBody>
      </p:sp>
      <p:sp>
        <p:nvSpPr>
          <p:cNvPr id="4" name="Text 1"/>
          <p:cNvSpPr/>
          <p:nvPr/>
        </p:nvSpPr>
        <p:spPr>
          <a:xfrm>
            <a:off x="793790" y="4429363"/>
            <a:ext cx="7556421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spc="-3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 la era digital, las empresas necesitan estructuras tecnológicas flexibles que les permitan adaptarse a un mercado cambiante. La arquitectura empresarial proporciona el marco estratégico para alinear la tecnología con los objetivos del negocio, y la inteligencia artificial (IA) acelera este proceso optimizando operaciones y tomando decisiones estratégicas.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6878836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10" y="6886456"/>
            <a:ext cx="347663" cy="34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70040" y="6861929"/>
            <a:ext cx="3048119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spc="-3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por wanumen vasquez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60934"/>
            <a:ext cx="11437501" cy="779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6100"/>
              </a:lnSpc>
              <a:buNone/>
            </a:pPr>
            <a:r>
              <a:rPr lang="en-US" sz="4900" b="1" spc="-98" kern="0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¿Qué es la Arquitectura Empresarial (AE)?</a:t>
            </a:r>
            <a:endParaRPr lang="en-US" sz="4900" dirty="0"/>
          </a:p>
        </p:txBody>
      </p:sp>
      <p:sp>
        <p:nvSpPr>
          <p:cNvPr id="3" name="Text 1"/>
          <p:cNvSpPr/>
          <p:nvPr/>
        </p:nvSpPr>
        <p:spPr>
          <a:xfrm>
            <a:off x="793790" y="3107531"/>
            <a:ext cx="3118842" cy="389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50"/>
              </a:lnSpc>
              <a:buNone/>
            </a:pPr>
            <a:r>
              <a:rPr lang="en-US" sz="2450" b="1" spc="-49" kern="0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Definición</a:t>
            </a:r>
            <a:endParaRPr lang="en-US" sz="2450" dirty="0"/>
          </a:p>
        </p:txBody>
      </p:sp>
      <p:sp>
        <p:nvSpPr>
          <p:cNvPr id="4" name="Text 2"/>
          <p:cNvSpPr/>
          <p:nvPr/>
        </p:nvSpPr>
        <p:spPr>
          <a:xfrm>
            <a:off x="793790" y="3724275"/>
            <a:ext cx="3978116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spc="-3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Arquitectura Empresarial (AE) define la estructura y funcionamiento de una organización en términos de sus procesos, datos, aplicaciones y tecnología. Su propósito es alinear la tecnología con los objetivos estratégicos del negocio.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5332928" y="3107531"/>
            <a:ext cx="3118842" cy="389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50"/>
              </a:lnSpc>
              <a:buNone/>
            </a:pPr>
            <a:r>
              <a:rPr lang="en-US" sz="2450" b="1" spc="-49" kern="0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Componentes clave</a:t>
            </a:r>
            <a:endParaRPr lang="en-US" sz="2450" dirty="0"/>
          </a:p>
        </p:txBody>
      </p:sp>
      <p:sp>
        <p:nvSpPr>
          <p:cNvPr id="6" name="Text 4"/>
          <p:cNvSpPr/>
          <p:nvPr/>
        </p:nvSpPr>
        <p:spPr>
          <a:xfrm>
            <a:off x="5332928" y="3724275"/>
            <a:ext cx="39781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spc="-3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AE se compone de cuatro componentes interconectados: Negocio, Datos, Aplicaciones y Tecnología.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872067" y="3107531"/>
            <a:ext cx="3118842" cy="389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50"/>
              </a:lnSpc>
              <a:buNone/>
            </a:pPr>
            <a:r>
              <a:rPr lang="en-US" sz="2450" b="1" spc="-49" kern="0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Beneficios</a:t>
            </a:r>
            <a:endParaRPr lang="en-US" sz="2450" dirty="0"/>
          </a:p>
        </p:txBody>
      </p:sp>
      <p:sp>
        <p:nvSpPr>
          <p:cNvPr id="8" name="Text 6"/>
          <p:cNvSpPr/>
          <p:nvPr/>
        </p:nvSpPr>
        <p:spPr>
          <a:xfrm>
            <a:off x="9872067" y="3724275"/>
            <a:ext cx="3978116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spc="-3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Una AE robusta aporta agilidad, eficiencia e innovación, optimizando procesos, mejorando la toma de decisiones y facilitando la integración de nuevas tecnologías.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5537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4970" y="3204091"/>
            <a:ext cx="13200459" cy="140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00"/>
              </a:lnSpc>
              <a:buNone/>
            </a:pPr>
            <a:r>
              <a:rPr lang="en-US" sz="4400" b="1" spc="-88" kern="0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Inteligencia Artificial (IA) en la Empresa: Una Visión General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714970" y="5144691"/>
            <a:ext cx="459581" cy="459581"/>
          </a:xfrm>
          <a:prstGeom prst="roundRect">
            <a:avLst>
              <a:gd name="adj" fmla="val 18671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378744" y="5144691"/>
            <a:ext cx="2809161" cy="350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spc="-44" kern="0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Definición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378744" y="5618202"/>
            <a:ext cx="3600212" cy="1960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spc="-3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IA abarca una variedad de técnicas que permiten a las máquinas realizar tareas que normalmente requieren inteligencia humana, como el aprendizaje, la resolución de problemas y la toma de decisiones.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183148" y="5144691"/>
            <a:ext cx="459581" cy="459581"/>
          </a:xfrm>
          <a:prstGeom prst="roundRect">
            <a:avLst>
              <a:gd name="adj" fmla="val 18671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846921" y="5144691"/>
            <a:ext cx="2809161" cy="350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spc="-44" kern="0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Aplicaciones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846921" y="5618202"/>
            <a:ext cx="3600212" cy="1960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spc="-3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IA se está aplicando en diversas áreas de la empresa: marketing, ventas, operaciones, recursos humanos, mejorando la eficiencia, la personalización y la toma de decisiones.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9651325" y="5144691"/>
            <a:ext cx="459581" cy="459581"/>
          </a:xfrm>
          <a:prstGeom prst="roundRect">
            <a:avLst>
              <a:gd name="adj" fmla="val 18671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315099" y="5144691"/>
            <a:ext cx="2809161" cy="350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spc="-44" kern="0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Beneficios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315099" y="5618202"/>
            <a:ext cx="3600212" cy="1960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spc="-3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IA ofrece ventajas como la automatización de tareas, la optimización de procesos, la personalización de la experiencia del cliente y la toma de decisiones basada en datos.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9615" y="907256"/>
            <a:ext cx="7684770" cy="1433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600"/>
              </a:lnSpc>
              <a:buNone/>
            </a:pPr>
            <a:r>
              <a:rPr lang="en-US" sz="4500" b="1" spc="-90" kern="0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Integración de la AE y la IA: Un Enfoque Estratégico</a:t>
            </a:r>
            <a:endParaRPr lang="en-US" sz="4500" dirty="0"/>
          </a:p>
        </p:txBody>
      </p:sp>
      <p:sp>
        <p:nvSpPr>
          <p:cNvPr id="4" name="Shape 1"/>
          <p:cNvSpPr/>
          <p:nvPr/>
        </p:nvSpPr>
        <p:spPr>
          <a:xfrm>
            <a:off x="964049" y="2652951"/>
            <a:ext cx="22860" cy="4669274"/>
          </a:xfrm>
          <a:prstGeom prst="roundRect">
            <a:avLst>
              <a:gd name="adj" fmla="val 383050"/>
            </a:avLst>
          </a:prstGeom>
          <a:solidFill>
            <a:srgbClr val="C6BDDA"/>
          </a:solidFill>
          <a:ln/>
        </p:spPr>
      </p:sp>
      <p:sp>
        <p:nvSpPr>
          <p:cNvPr id="5" name="Shape 2"/>
          <p:cNvSpPr/>
          <p:nvPr/>
        </p:nvSpPr>
        <p:spPr>
          <a:xfrm>
            <a:off x="1175683" y="3110389"/>
            <a:ext cx="625435" cy="22860"/>
          </a:xfrm>
          <a:prstGeom prst="roundRect">
            <a:avLst>
              <a:gd name="adj" fmla="val 383050"/>
            </a:avLst>
          </a:prstGeom>
          <a:solidFill>
            <a:srgbClr val="C6BDDA"/>
          </a:solidFill>
          <a:ln/>
        </p:spPr>
      </p:sp>
      <p:sp>
        <p:nvSpPr>
          <p:cNvPr id="6" name="Shape 3"/>
          <p:cNvSpPr/>
          <p:nvPr/>
        </p:nvSpPr>
        <p:spPr>
          <a:xfrm>
            <a:off x="729555" y="2887385"/>
            <a:ext cx="468987" cy="468987"/>
          </a:xfrm>
          <a:prstGeom prst="roundRect">
            <a:avLst>
              <a:gd name="adj" fmla="val 18671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92004" y="2906851"/>
            <a:ext cx="343972" cy="429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2700" b="1" spc="-54" kern="0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2006560" y="2861429"/>
            <a:ext cx="6407825" cy="1000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spc="-3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AE proporciona el contexto y la estructura necesarios para la implementación efectiva de la IA, asegurando la alineación entre la tecnología y los objetivos estratégicos del negocio.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1175683" y="4736306"/>
            <a:ext cx="625435" cy="22860"/>
          </a:xfrm>
          <a:prstGeom prst="roundRect">
            <a:avLst>
              <a:gd name="adj" fmla="val 383050"/>
            </a:avLst>
          </a:prstGeom>
          <a:solidFill>
            <a:srgbClr val="C6BDDA"/>
          </a:solidFill>
          <a:ln/>
        </p:spPr>
      </p:sp>
      <p:sp>
        <p:nvSpPr>
          <p:cNvPr id="10" name="Shape 7"/>
          <p:cNvSpPr/>
          <p:nvPr/>
        </p:nvSpPr>
        <p:spPr>
          <a:xfrm>
            <a:off x="729555" y="4513302"/>
            <a:ext cx="468987" cy="468987"/>
          </a:xfrm>
          <a:prstGeom prst="roundRect">
            <a:avLst>
              <a:gd name="adj" fmla="val 18671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92004" y="4532769"/>
            <a:ext cx="343972" cy="429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2700" b="1" spc="-54" kern="0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2700" dirty="0"/>
          </a:p>
        </p:txBody>
      </p:sp>
      <p:sp>
        <p:nvSpPr>
          <p:cNvPr id="12" name="Text 9"/>
          <p:cNvSpPr/>
          <p:nvPr/>
        </p:nvSpPr>
        <p:spPr>
          <a:xfrm>
            <a:off x="2006560" y="4487347"/>
            <a:ext cx="6407825" cy="1000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spc="-3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AE facilita la gobernanza de datos, un aspecto fundamental para el aprendizaje automático (Machine Learning), asegurando la calidad y la seguridad de los datos utilizados por los algoritmos.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1175683" y="6362224"/>
            <a:ext cx="625435" cy="22860"/>
          </a:xfrm>
          <a:prstGeom prst="roundRect">
            <a:avLst>
              <a:gd name="adj" fmla="val 383050"/>
            </a:avLst>
          </a:prstGeom>
          <a:solidFill>
            <a:srgbClr val="C6BDDA"/>
          </a:solidFill>
          <a:ln/>
        </p:spPr>
      </p:sp>
      <p:sp>
        <p:nvSpPr>
          <p:cNvPr id="14" name="Shape 11"/>
          <p:cNvSpPr/>
          <p:nvPr/>
        </p:nvSpPr>
        <p:spPr>
          <a:xfrm>
            <a:off x="729555" y="6139220"/>
            <a:ext cx="468987" cy="468987"/>
          </a:xfrm>
          <a:prstGeom prst="roundRect">
            <a:avLst>
              <a:gd name="adj" fmla="val 18671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92004" y="6158686"/>
            <a:ext cx="343972" cy="429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2700" b="1" spc="-54" kern="0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2700" dirty="0"/>
          </a:p>
        </p:txBody>
      </p:sp>
      <p:sp>
        <p:nvSpPr>
          <p:cNvPr id="16" name="Text 13"/>
          <p:cNvSpPr/>
          <p:nvPr/>
        </p:nvSpPr>
        <p:spPr>
          <a:xfrm>
            <a:off x="2006560" y="6113264"/>
            <a:ext cx="6407825" cy="1000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spc="-3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IA puede automatizar tareas de la AE, como el modelado, el análisis de impacto y la gestión de riesgos, liberando recursos para tareas estratégicas de mayor valor.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7811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8669" y="3393043"/>
            <a:ext cx="13073063" cy="1529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6000"/>
              </a:lnSpc>
              <a:buNone/>
            </a:pPr>
            <a:r>
              <a:rPr lang="en-US" sz="4800" b="1" spc="-96" kern="0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Casos de Éxito: Empresas que Triunfan con AE e IA</a:t>
            </a:r>
            <a:endParaRPr lang="en-US" sz="48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69" y="5256252"/>
            <a:ext cx="556141" cy="55614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8669" y="6034802"/>
            <a:ext cx="3059311" cy="382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400" b="1" spc="-48" kern="0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Netflix</a:t>
            </a:r>
            <a:endParaRPr lang="en-US" sz="2400" dirty="0"/>
          </a:p>
        </p:txBody>
      </p:sp>
      <p:sp>
        <p:nvSpPr>
          <p:cNvPr id="6" name="Text 2"/>
          <p:cNvSpPr/>
          <p:nvPr/>
        </p:nvSpPr>
        <p:spPr>
          <a:xfrm>
            <a:off x="778669" y="6550700"/>
            <a:ext cx="6369606" cy="10679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IA permite a Netflix recomendar contenido personalizado a sus usuarios, aumentando la retención y la satisfacción del cliente.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2007" y="5256252"/>
            <a:ext cx="556141" cy="55614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482007" y="6034802"/>
            <a:ext cx="3059311" cy="382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400" b="1" spc="-48" kern="0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Amazon</a:t>
            </a:r>
            <a:endParaRPr lang="en-US" sz="2400" dirty="0"/>
          </a:p>
        </p:txBody>
      </p:sp>
      <p:sp>
        <p:nvSpPr>
          <p:cNvPr id="9" name="Text 4"/>
          <p:cNvSpPr/>
          <p:nvPr/>
        </p:nvSpPr>
        <p:spPr>
          <a:xfrm>
            <a:off x="7482007" y="6550700"/>
            <a:ext cx="6369725" cy="10679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AE e IA optimizan la cadena de suministro y logística de Amazon, reduciendo los costos y mejorando la eficiencia en la entrega.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76618" y="622102"/>
            <a:ext cx="7563564" cy="155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6100"/>
              </a:lnSpc>
              <a:buNone/>
            </a:pPr>
            <a:r>
              <a:rPr lang="en-US" sz="4850" b="1" spc="-98" kern="0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Desafíos y Consideraciones en la Implementación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6276618" y="2512814"/>
            <a:ext cx="3668911" cy="2795588"/>
          </a:xfrm>
          <a:prstGeom prst="roundRect">
            <a:avLst>
              <a:gd name="adj" fmla="val 3392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09980" y="2746177"/>
            <a:ext cx="3104436" cy="387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50"/>
              </a:lnSpc>
              <a:buNone/>
            </a:pPr>
            <a:r>
              <a:rPr lang="en-US" sz="2400" b="1" spc="-49" kern="0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Resistencia al cambio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6509980" y="3269456"/>
            <a:ext cx="3202186" cy="1805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1750" spc="-3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resistencia al cambio y la falta de comprensión de la IA pueden obstaculizar la implementación efectiva de la AE e IA.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271" y="2512814"/>
            <a:ext cx="3668911" cy="2795588"/>
          </a:xfrm>
          <a:prstGeom prst="roundRect">
            <a:avLst>
              <a:gd name="adj" fmla="val 3392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404634" y="2746177"/>
            <a:ext cx="3104436" cy="387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50"/>
              </a:lnSpc>
              <a:buNone/>
            </a:pPr>
            <a:r>
              <a:rPr lang="en-US" sz="2400" b="1" spc="-49" kern="0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Habilidades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10404634" y="3269456"/>
            <a:ext cx="3202186" cy="1805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1750" spc="-3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falta de habilidades en áreas como la ciencia de datos, la IA y la arquitectura empresarial puede ser un desafío importante.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76618" y="5534144"/>
            <a:ext cx="7563564" cy="2073354"/>
          </a:xfrm>
          <a:prstGeom prst="roundRect">
            <a:avLst>
              <a:gd name="adj" fmla="val 4574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09980" y="5767507"/>
            <a:ext cx="3104436" cy="387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50"/>
              </a:lnSpc>
              <a:buNone/>
            </a:pPr>
            <a:r>
              <a:rPr lang="en-US" sz="2400" b="1" spc="-49" kern="0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Datos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509980" y="6290786"/>
            <a:ext cx="7096839" cy="108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1750" spc="-3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calidad y la gestión de los datos son fundamentales para el éxito de los proyectos de IA, y la falta de datos de calidad o la mala gestión de los mismos pueden ser un obstáculo.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1990" y="536019"/>
            <a:ext cx="13266420" cy="13396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250"/>
              </a:lnSpc>
              <a:buNone/>
            </a:pPr>
            <a:r>
              <a:rPr lang="en-US" sz="4200" b="1" spc="-84" kern="0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El Futuro de la Arquitectura Empresarial y la Inteligencia Artificial</a:t>
            </a:r>
            <a:endParaRPr lang="en-US" sz="42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4053" y="2265402"/>
            <a:ext cx="2188845" cy="177688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861435" y="3219807"/>
            <a:ext cx="273963" cy="342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450"/>
              </a:lnSpc>
              <a:buNone/>
            </a:pPr>
            <a:r>
              <a:rPr lang="en-US" sz="2150" b="1" spc="-38" kern="0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2150" dirty="0"/>
          </a:p>
        </p:txBody>
      </p:sp>
      <p:sp>
        <p:nvSpPr>
          <p:cNvPr id="5" name="Text 2"/>
          <p:cNvSpPr/>
          <p:nvPr/>
        </p:nvSpPr>
        <p:spPr>
          <a:xfrm>
            <a:off x="5287685" y="2616041"/>
            <a:ext cx="2872621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b="1" spc="-42" kern="0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Computación en la nube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5287685" y="3067883"/>
            <a:ext cx="8465939" cy="623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spc="-3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computación en la nube ofrece recursos escalables y flexibles, transformando la forma en que se implementa la AE e IA.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141595" y="4057055"/>
            <a:ext cx="8758118" cy="11430"/>
          </a:xfrm>
          <a:prstGeom prst="roundRect">
            <a:avLst>
              <a:gd name="adj" fmla="val 716124"/>
            </a:avLst>
          </a:prstGeom>
          <a:solidFill>
            <a:srgbClr val="C6BDDA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631" y="4090988"/>
            <a:ext cx="4377809" cy="177688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861554" y="4808101"/>
            <a:ext cx="273963" cy="342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450"/>
              </a:lnSpc>
              <a:buNone/>
            </a:pPr>
            <a:r>
              <a:rPr lang="en-US" sz="2150" b="1" spc="-38" kern="0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2150" dirty="0"/>
          </a:p>
        </p:txBody>
      </p:sp>
      <p:sp>
        <p:nvSpPr>
          <p:cNvPr id="10" name="Text 6"/>
          <p:cNvSpPr/>
          <p:nvPr/>
        </p:nvSpPr>
        <p:spPr>
          <a:xfrm>
            <a:off x="6382226" y="4441627"/>
            <a:ext cx="5073610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b="1" spc="-42" kern="0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Automatización robótica de procesos (RPA)</a:t>
            </a:r>
            <a:endParaRPr lang="en-US" sz="2100" dirty="0"/>
          </a:p>
        </p:txBody>
      </p:sp>
      <p:sp>
        <p:nvSpPr>
          <p:cNvPr id="11" name="Text 7"/>
          <p:cNvSpPr/>
          <p:nvPr/>
        </p:nvSpPr>
        <p:spPr>
          <a:xfrm>
            <a:off x="6382226" y="4893469"/>
            <a:ext cx="7371398" cy="623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spc="-3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RPA automatiza tareas repetitivas, liberando recursos para tareas de mayor valor y optimizando procesos.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6236137" y="5882640"/>
            <a:ext cx="7663577" cy="11430"/>
          </a:xfrm>
          <a:prstGeom prst="roundRect">
            <a:avLst>
              <a:gd name="adj" fmla="val 716124"/>
            </a:avLst>
          </a:prstGeom>
          <a:solidFill>
            <a:srgbClr val="C6BDDA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089" y="5916573"/>
            <a:ext cx="6566773" cy="1776889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861435" y="6633686"/>
            <a:ext cx="273963" cy="342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450"/>
              </a:lnSpc>
              <a:buNone/>
            </a:pPr>
            <a:r>
              <a:rPr lang="en-US" sz="2150" b="1" spc="-38" kern="0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2150" dirty="0"/>
          </a:p>
        </p:txBody>
      </p:sp>
      <p:sp>
        <p:nvSpPr>
          <p:cNvPr id="15" name="Text 10"/>
          <p:cNvSpPr/>
          <p:nvPr/>
        </p:nvSpPr>
        <p:spPr>
          <a:xfrm>
            <a:off x="7476649" y="6111359"/>
            <a:ext cx="3022878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b="1" spc="-42" kern="0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Internet de las cosas (IoT)</a:t>
            </a:r>
            <a:endParaRPr lang="en-US" sz="2100" dirty="0"/>
          </a:p>
        </p:txBody>
      </p:sp>
      <p:sp>
        <p:nvSpPr>
          <p:cNvPr id="16" name="Text 11"/>
          <p:cNvSpPr/>
          <p:nvPr/>
        </p:nvSpPr>
        <p:spPr>
          <a:xfrm>
            <a:off x="7476649" y="6563201"/>
            <a:ext cx="6276975" cy="935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spc="-3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IoT genera grandes cantidades de datos que pueden ser analizados por la IA, creando nuevas oportunidades para la optimización y la toma de decisiones.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2225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0218" y="3444954"/>
            <a:ext cx="8539043" cy="776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6100"/>
              </a:lnSpc>
              <a:buNone/>
            </a:pPr>
            <a:r>
              <a:rPr lang="en-US" sz="4850" b="1" spc="-98" kern="0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Conclusiones y Próximos Pasos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790218" y="5236964"/>
            <a:ext cx="4124206" cy="225743"/>
          </a:xfrm>
          <a:prstGeom prst="roundRect">
            <a:avLst>
              <a:gd name="adj" fmla="val 42007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90218" y="5801320"/>
            <a:ext cx="4124206" cy="1805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spc="-3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AE e IA son elementos clave para la transformación digital, ayudando a las empresas a adaptarse a un mercado cambiante y a obtener ventajas competitivas.</a:t>
            </a:r>
            <a:endParaRPr lang="en-US" sz="1750" dirty="0"/>
          </a:p>
        </p:txBody>
      </p:sp>
      <p:sp>
        <p:nvSpPr>
          <p:cNvPr id="6" name="Shape 3"/>
          <p:cNvSpPr/>
          <p:nvPr/>
        </p:nvSpPr>
        <p:spPr>
          <a:xfrm>
            <a:off x="5253037" y="4898231"/>
            <a:ext cx="4124206" cy="225743"/>
          </a:xfrm>
          <a:prstGeom prst="roundRect">
            <a:avLst>
              <a:gd name="adj" fmla="val 42007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253037" y="5462588"/>
            <a:ext cx="4124206" cy="14444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spc="-3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futuro de la AE e IA es prometedor, con nuevas tecnologías emergentes que amplían las posibilidades de innovación y optimización.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9715857" y="4559618"/>
            <a:ext cx="4124206" cy="225743"/>
          </a:xfrm>
          <a:prstGeom prst="roundRect">
            <a:avLst>
              <a:gd name="adj" fmla="val 42007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715857" y="5123974"/>
            <a:ext cx="4124206" cy="14444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spc="-3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Las empresas deben comenzar a explorar las posibilidades de la AE e IA para aprovechar sus beneficios y mejorar su competitividad.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2025-03-05T23:43:33Z</dcterms:created>
  <dcterms:modified xsi:type="dcterms:W3CDTF">2025-03-05T23:43:33Z</dcterms:modified>
</cp:coreProperties>
</file>