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Corben"/>
      <p:regular r:id="rId15"/>
    </p:embeddedFont>
    <p:embeddedFont>
      <p:font typeface="Corben"/>
      <p:regular r:id="rId16"/>
    </p:embeddedFont>
    <p:embeddedFont>
      <p:font typeface="Nobile"/>
      <p:regular r:id="rId17"/>
    </p:embeddedFont>
    <p:embeddedFont>
      <p:font typeface="Nobile"/>
      <p:regular r:id="rId18"/>
    </p:embeddedFont>
    <p:embeddedFont>
      <p:font typeface="Nobile"/>
      <p:regular r:id="rId19"/>
    </p:embeddedFont>
    <p:embeddedFont>
      <p:font typeface="Nobile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93852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UNIDAD 5: Metodologías y Herramientas para la Implementación de IA en la Industria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69130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 esta unidad exploraremos el Business Process Management (BPM) y su integración con la Inteligencia Artificial (IA) para la optimización de procesos industriales. Aprenderemos los fundamentos de BPM, cómo la IA puede mejorar la eficiencia operativa y conoceremos herramientas clave.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6555700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6563320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6538793"/>
            <a:ext cx="327517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por wanumen vasquez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1233154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¿Qué es BPM (Business Process Management)?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Definición formal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BPM es un enfoque estructurado para analizar, diseñar, modelar, ejecutar, monitorear y optimizar los procesos de negocio.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Ciclo de vida de BPM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215408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Diseño, modelado, ejecución, monitoreo y optimización.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Beneficios clave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21540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Mejora de la eficiencia, reducción de costos, mayor visibilidad y control, y cumplimiento normativo.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787" y="784860"/>
            <a:ext cx="7596426" cy="2072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Integración de BPM con Inteligencia Artificial: Automatización Inteligente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3787" y="3437573"/>
            <a:ext cx="497443" cy="497443"/>
          </a:xfrm>
          <a:prstGeom prst="roundRect">
            <a:avLst>
              <a:gd name="adj" fmla="val 1866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714" y="3479066"/>
            <a:ext cx="331589" cy="414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492210" y="3437573"/>
            <a:ext cx="2969300" cy="1061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Uso de IA para automatizar tareas y decisiones dentro de los procesos de negocio.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82490" y="3437573"/>
            <a:ext cx="497443" cy="497443"/>
          </a:xfrm>
          <a:prstGeom prst="roundRect">
            <a:avLst>
              <a:gd name="adj" fmla="val 1866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65417" y="3479066"/>
            <a:ext cx="331589" cy="414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400913" y="3437573"/>
            <a:ext cx="2969300" cy="2122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Aprendizaje automático (Machine Learning), procesamiento del lenguaje natural (NLP), visión artificial (Computer Vision), y sistemas expertos.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73787" y="6029682"/>
            <a:ext cx="497443" cy="497443"/>
          </a:xfrm>
          <a:prstGeom prst="roundRect">
            <a:avLst>
              <a:gd name="adj" fmla="val 1866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714" y="6071175"/>
            <a:ext cx="331589" cy="414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492210" y="6029682"/>
            <a:ext cx="6878003" cy="1414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Automatización de la toma de decisiones en la cadena de suministro, optimización de la programación de la producción y predicción de fallos en equipos industriales (mantenimiento predictivo).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980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7353" y="3320058"/>
            <a:ext cx="12393573" cy="649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0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Metodologías para la Implementación de IA en BPM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7353" y="5216485"/>
            <a:ext cx="3060144" cy="207764"/>
          </a:xfrm>
          <a:prstGeom prst="roundRect">
            <a:avLst>
              <a:gd name="adj" fmla="val 4201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27353" y="5735955"/>
            <a:ext cx="3060144" cy="64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Identificación de procesos clave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27353" y="6509980"/>
            <a:ext cx="3060144" cy="997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Seleccionar los procesos con mayor potencial para la mejora mediante IA.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099203" y="4904780"/>
            <a:ext cx="3060144" cy="207764"/>
          </a:xfrm>
          <a:prstGeom prst="roundRect">
            <a:avLst>
              <a:gd name="adj" fmla="val 4201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99203" y="5424249"/>
            <a:ext cx="3060144" cy="64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Definición de objetivos claros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099203" y="6198275"/>
            <a:ext cx="3060144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Establecer métricas de éxito específicas y medibles.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471053" y="4592955"/>
            <a:ext cx="3060144" cy="207764"/>
          </a:xfrm>
          <a:prstGeom prst="roundRect">
            <a:avLst>
              <a:gd name="adj" fmla="val 4201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1053" y="5112425"/>
            <a:ext cx="3060144" cy="64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Selección de tecnologías de IA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471053" y="5886450"/>
            <a:ext cx="3060144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Evaluación de las diferentes opciones de IA y selección de las que mejor se adapten a las necesidades del negocio.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0842903" y="4281249"/>
            <a:ext cx="3060144" cy="207764"/>
          </a:xfrm>
          <a:prstGeom prst="roundRect">
            <a:avLst>
              <a:gd name="adj" fmla="val 42017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842903" y="4800719"/>
            <a:ext cx="2898219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Desarrollo de prototipos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842903" y="5250061"/>
            <a:ext cx="3060144" cy="997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Implementación de soluciones de IA a pequeña escala para validar su efectividad.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9131" y="701397"/>
            <a:ext cx="7805738" cy="1194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Herramientas para la Implementación de IA en BPM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69131" y="2182773"/>
            <a:ext cx="7805738" cy="1116568"/>
          </a:xfrm>
          <a:prstGeom prst="roundRect">
            <a:avLst>
              <a:gd name="adj" fmla="val 719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67847" y="2381488"/>
            <a:ext cx="6010275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Plataformas de BPM con capacidades de IA integradas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67847" y="2794754"/>
            <a:ext cx="7408307" cy="305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Ejemplos de herramientas como Pega, Appian, y BonitaSoft.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69131" y="3490436"/>
            <a:ext cx="7805738" cy="1116568"/>
          </a:xfrm>
          <a:prstGeom prst="roundRect">
            <a:avLst>
              <a:gd name="adj" fmla="val 719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847" y="3689152"/>
            <a:ext cx="2445068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Herramientas de RPA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7847" y="4102418"/>
            <a:ext cx="7408307" cy="305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Ejemplos de herramientas como UiPath, Automation Anywhere, y Blue Prism.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69131" y="4798100"/>
            <a:ext cx="7805738" cy="1422440"/>
          </a:xfrm>
          <a:prstGeom prst="roundRect">
            <a:avLst>
              <a:gd name="adj" fmla="val 5645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7847" y="4996815"/>
            <a:ext cx="3795474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Plataformas de Machine Learning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67847" y="5410081"/>
            <a:ext cx="7408307" cy="61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Ejemplos de herramientas como TensorFlow, scikit-learn, y Azure Machine Learning.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69131" y="6411635"/>
            <a:ext cx="7805738" cy="1116568"/>
          </a:xfrm>
          <a:prstGeom prst="roundRect">
            <a:avLst>
              <a:gd name="adj" fmla="val 719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7847" y="6610350"/>
            <a:ext cx="3761542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Herramientas de análisis de datos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867847" y="7023616"/>
            <a:ext cx="7408307" cy="305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Ejemplos de herramientas como Tableau, Power BI, y Qlik.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4255" y="597218"/>
            <a:ext cx="7735491" cy="1886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Caso de Estudio: Implementación de IA en la Industria Manufacturera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930592" y="2785348"/>
            <a:ext cx="22860" cy="4846915"/>
          </a:xfrm>
          <a:prstGeom prst="roundRect">
            <a:avLst>
              <a:gd name="adj" fmla="val 369727"/>
            </a:avLst>
          </a:prstGeom>
          <a:solidFill>
            <a:srgbClr val="B8BFDF"/>
          </a:solidFill>
          <a:ln/>
        </p:spPr>
      </p:sp>
      <p:sp>
        <p:nvSpPr>
          <p:cNvPr id="5" name="Shape 2"/>
          <p:cNvSpPr/>
          <p:nvPr/>
        </p:nvSpPr>
        <p:spPr>
          <a:xfrm>
            <a:off x="1134070" y="3226594"/>
            <a:ext cx="603647" cy="22860"/>
          </a:xfrm>
          <a:prstGeom prst="roundRect">
            <a:avLst>
              <a:gd name="adj" fmla="val 369727"/>
            </a:avLst>
          </a:prstGeom>
          <a:solidFill>
            <a:srgbClr val="B8BFDF"/>
          </a:solidFill>
          <a:ln/>
        </p:spPr>
      </p:sp>
      <p:sp>
        <p:nvSpPr>
          <p:cNvPr id="6" name="Shape 3"/>
          <p:cNvSpPr/>
          <p:nvPr/>
        </p:nvSpPr>
        <p:spPr>
          <a:xfrm>
            <a:off x="704255" y="3011686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9681" y="3049369"/>
            <a:ext cx="301823" cy="377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1936790" y="2986564"/>
            <a:ext cx="251543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Desafíos iniciales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936790" y="3421737"/>
            <a:ext cx="6502956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Problemas de eficiencia, errores humanos, y falta de visibilidad en los procesos.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134070" y="4909304"/>
            <a:ext cx="603647" cy="22860"/>
          </a:xfrm>
          <a:prstGeom prst="roundRect">
            <a:avLst>
              <a:gd name="adj" fmla="val 369727"/>
            </a:avLst>
          </a:prstGeom>
          <a:solidFill>
            <a:srgbClr val="B8BFDF"/>
          </a:solidFill>
          <a:ln/>
        </p:spPr>
      </p:sp>
      <p:sp>
        <p:nvSpPr>
          <p:cNvPr id="11" name="Shape 8"/>
          <p:cNvSpPr/>
          <p:nvPr/>
        </p:nvSpPr>
        <p:spPr>
          <a:xfrm>
            <a:off x="704255" y="4694396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9681" y="4732080"/>
            <a:ext cx="301823" cy="377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1936790" y="4669274"/>
            <a:ext cx="2782967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Solución implementada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936790" y="5104448"/>
            <a:ext cx="6502956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Integración de IA en la gestión de la cadena de suministro, la programación de la producción, y el mantenimiento predictivo.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134070" y="6592014"/>
            <a:ext cx="603647" cy="22860"/>
          </a:xfrm>
          <a:prstGeom prst="roundRect">
            <a:avLst>
              <a:gd name="adj" fmla="val 369727"/>
            </a:avLst>
          </a:prstGeom>
          <a:solidFill>
            <a:srgbClr val="B8BFDF"/>
          </a:solidFill>
          <a:ln/>
        </p:spPr>
      </p:sp>
      <p:sp>
        <p:nvSpPr>
          <p:cNvPr id="16" name="Shape 13"/>
          <p:cNvSpPr/>
          <p:nvPr/>
        </p:nvSpPr>
        <p:spPr>
          <a:xfrm>
            <a:off x="704255" y="6377107"/>
            <a:ext cx="452676" cy="452676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9681" y="6414790"/>
            <a:ext cx="301823" cy="377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1936790" y="6351984"/>
            <a:ext cx="251543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Resultados obtenidos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936790" y="6787158"/>
            <a:ext cx="6502956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Mejora significativa de la eficiencia, reducción de costos, mayor visibilidad y control, y mejora de la calidad del producto.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257" y="868204"/>
            <a:ext cx="7705487" cy="1926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Desafíos y Consideraciones Éticas en la Implementación de IA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57" y="3102769"/>
            <a:ext cx="1027509" cy="12330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55019" y="3308271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Desafíos técnicos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2055019" y="3752612"/>
            <a:ext cx="6369725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Integración de sistemas, calidad de los datos, y escalabilidad.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57" y="4335780"/>
            <a:ext cx="1027509" cy="15128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55019" y="4541282"/>
            <a:ext cx="315051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Desafíos organizacionales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2055019" y="4985623"/>
            <a:ext cx="6369725" cy="65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Resistencia al cambio, falta de habilidades y conocimientos, y necesidad de colaboración entre diferentes áreas.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57" y="5848588"/>
            <a:ext cx="1027509" cy="15128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55019" y="6054090"/>
            <a:ext cx="275736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Consideraciones éticas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2055019" y="6498431"/>
            <a:ext cx="6369725" cy="65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Sesgos en los algoritmos, privacidad de los datos, y transparencia en la toma de decisiones.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463534"/>
            <a:ext cx="84241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Conclusiones y Próximos Pasos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512475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integración de BPM con IA ofrece grandes beneficios para la optimización de procesos industriales. La clave del éxito radica en una implementación responsable y estratégica, tomando en cuenta los desafíos técnicos, organizacionales y éticos.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2025-03-05T23:46:10Z</dcterms:created>
  <dcterms:modified xsi:type="dcterms:W3CDTF">2025-03-05T23:46:10Z</dcterms:modified>
</cp:coreProperties>
</file>